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Lato" panose="020F0502020204030203" pitchFamily="34" charset="0"/>
      <p:regular r:id="rId15"/>
      <p:bold r:id="rId16"/>
      <p:italic r:id="rId17"/>
      <p:boldItalic r:id="rId18"/>
    </p:embeddedFont>
    <p:embeddedFont>
      <p:font typeface="Montserrat" panose="00000500000000000000" pitchFamily="2" charset="0"/>
      <p:regular r:id="rId19"/>
      <p:bold r:id="rId20"/>
      <p:italic r:id="rId21"/>
      <p:boldItalic r:id="rId22"/>
    </p:embeddedFont>
    <p:embeddedFont>
      <p:font typeface="Trebuchet MS" panose="020B06030202020202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907" y="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41cdacb08f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41cdacb08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41cdacb08f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41cdacb08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67abdf7fbe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67abdf7fbe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41cdacb08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41cdacb08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41cdacb08f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41cdacb08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67abdf7fbe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67abdf7fb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141cdacb08f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141cdacb08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67abdf7fb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67abdf7f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6834a15e79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6834a15e7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6834a15e79_2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6834a15e79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67abdf7fbe_7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67abdf7fbe_7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drive.google.com/file/d/1oTij8IZMaAWPFtvp4B57Bya3TJjbYv5v/view"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NASA Vestibular Chair</a:t>
            </a:r>
            <a:endParaRPr/>
          </a:p>
        </p:txBody>
      </p:sp>
      <p:sp>
        <p:nvSpPr>
          <p:cNvPr id="135" name="Google Shape;135;p13"/>
          <p:cNvSpPr txBox="1">
            <a:spLocks noGrp="1"/>
          </p:cNvSpPr>
          <p:nvPr>
            <p:ph type="subTitle" idx="1"/>
          </p:nvPr>
        </p:nvSpPr>
        <p:spPr>
          <a:xfrm>
            <a:off x="5348775" y="3157300"/>
            <a:ext cx="3697800" cy="1980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Kent Wilson, </a:t>
            </a:r>
            <a:endParaRPr/>
          </a:p>
          <a:p>
            <a:pPr marL="0" lvl="0" indent="0" algn="l" rtl="0">
              <a:spcBef>
                <a:spcPts val="0"/>
              </a:spcBef>
              <a:spcAft>
                <a:spcPts val="0"/>
              </a:spcAft>
              <a:buNone/>
            </a:pPr>
            <a:r>
              <a:rPr lang="en"/>
              <a:t>Brandon Boyle,  </a:t>
            </a:r>
            <a:endParaRPr/>
          </a:p>
          <a:p>
            <a:pPr marL="0" lvl="0" indent="0" algn="l" rtl="0">
              <a:spcBef>
                <a:spcPts val="0"/>
              </a:spcBef>
              <a:spcAft>
                <a:spcPts val="0"/>
              </a:spcAft>
              <a:buNone/>
            </a:pPr>
            <a:r>
              <a:rPr lang="en"/>
              <a:t>Noah Reid, </a:t>
            </a:r>
            <a:endParaRPr/>
          </a:p>
          <a:p>
            <a:pPr marL="0" lvl="0" indent="0" algn="l" rtl="0">
              <a:spcBef>
                <a:spcPts val="0"/>
              </a:spcBef>
              <a:spcAft>
                <a:spcPts val="0"/>
              </a:spcAft>
              <a:buNone/>
            </a:pPr>
            <a:r>
              <a:rPr lang="en"/>
              <a:t>Matthaeus Gebauer, </a:t>
            </a:r>
            <a:endParaRPr/>
          </a:p>
          <a:p>
            <a:pPr marL="0" lvl="0" indent="0" algn="l" rtl="0">
              <a:spcBef>
                <a:spcPts val="0"/>
              </a:spcBef>
              <a:spcAft>
                <a:spcPts val="0"/>
              </a:spcAft>
              <a:buNone/>
            </a:pPr>
            <a:r>
              <a:rPr lang="en"/>
              <a:t>Miles Osborne, </a:t>
            </a:r>
            <a:endParaRPr/>
          </a:p>
          <a:p>
            <a:pPr marL="0" lvl="0" indent="0" algn="l" rtl="0">
              <a:spcBef>
                <a:spcPts val="0"/>
              </a:spcBef>
              <a:spcAft>
                <a:spcPts val="0"/>
              </a:spcAft>
              <a:buNone/>
            </a:pPr>
            <a:r>
              <a:rPr lang="en"/>
              <a:t>Dylan Prothro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Summary</a:t>
            </a:r>
            <a:endParaRPr/>
          </a:p>
        </p:txBody>
      </p:sp>
      <p:sp>
        <p:nvSpPr>
          <p:cNvPr id="194" name="Google Shape;194;p22"/>
          <p:cNvSpPr txBox="1">
            <a:spLocks noGrp="1"/>
          </p:cNvSpPr>
          <p:nvPr>
            <p:ph type="body" idx="1"/>
          </p:nvPr>
        </p:nvSpPr>
        <p:spPr>
          <a:xfrm>
            <a:off x="1297500" y="1249075"/>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At the end of the first sprint, our goal of having the chair move was achieved through connection of a power source at the Eagle Flight Research Center.</a:t>
            </a:r>
            <a:endParaRPr/>
          </a:p>
          <a:p>
            <a:pPr marL="0" lvl="0" indent="0" algn="l" rtl="0">
              <a:spcBef>
                <a:spcPts val="1200"/>
              </a:spcBef>
              <a:spcAft>
                <a:spcPts val="0"/>
              </a:spcAft>
              <a:buNone/>
            </a:pPr>
            <a:endParaRPr/>
          </a:p>
          <a:p>
            <a:pPr marL="457200" lvl="0" indent="-311150" algn="l" rtl="0">
              <a:spcBef>
                <a:spcPts val="1200"/>
              </a:spcBef>
              <a:spcAft>
                <a:spcPts val="0"/>
              </a:spcAft>
              <a:buSzPts val="1300"/>
              <a:buChar char="●"/>
            </a:pPr>
            <a:r>
              <a:rPr lang="en"/>
              <a:t> It was determined then that the chair needed a power source that ran up to 24V, a much lower shot from the value that had been determined through the leftover manuals for operation of the device.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Where We Are Going</a:t>
            </a:r>
            <a:endParaRPr/>
          </a:p>
        </p:txBody>
      </p:sp>
      <p:sp>
        <p:nvSpPr>
          <p:cNvPr id="200" name="Google Shape;200;p23"/>
          <p:cNvSpPr txBox="1">
            <a:spLocks noGrp="1"/>
          </p:cNvSpPr>
          <p:nvPr>
            <p:ph type="body" idx="1"/>
          </p:nvPr>
        </p:nvSpPr>
        <p:spPr>
          <a:xfrm>
            <a:off x="918700" y="1307850"/>
            <a:ext cx="7883400" cy="3729600"/>
          </a:xfrm>
          <a:prstGeom prst="rect">
            <a:avLst/>
          </a:prstGeom>
        </p:spPr>
        <p:txBody>
          <a:bodyPr spcFirstLastPara="1" wrap="square" lIns="91425" tIns="91425" rIns="91425" bIns="91425" anchor="t" anchorCtr="0">
            <a:normAutofit lnSpcReduction="10000"/>
          </a:bodyPr>
          <a:lstStyle/>
          <a:p>
            <a:pPr marL="457200" lvl="0" indent="-317500" algn="l" rtl="0">
              <a:spcBef>
                <a:spcPts val="0"/>
              </a:spcBef>
              <a:spcAft>
                <a:spcPts val="0"/>
              </a:spcAft>
              <a:buSzPts val="1400"/>
              <a:buChar char="●"/>
            </a:pPr>
            <a:r>
              <a:rPr lang="en" sz="1400"/>
              <a:t>Sprint 2 Goal: Acquire suitable power supply and independently power it</a:t>
            </a:r>
            <a:endParaRPr sz="1400">
              <a:solidFill>
                <a:srgbClr val="FFFFFF"/>
              </a:solidFill>
              <a:latin typeface="Trebuchet MS"/>
              <a:ea typeface="Trebuchet MS"/>
              <a:cs typeface="Trebuchet MS"/>
              <a:sym typeface="Trebuchet MS"/>
            </a:endParaRPr>
          </a:p>
          <a:p>
            <a:pPr marL="914400" lvl="1" indent="-298450" algn="l" rtl="0">
              <a:spcBef>
                <a:spcPts val="0"/>
              </a:spcBef>
              <a:spcAft>
                <a:spcPts val="0"/>
              </a:spcAft>
              <a:buSzPts val="1100"/>
              <a:buChar char="○"/>
            </a:pPr>
            <a:r>
              <a:rPr lang="en" sz="1400">
                <a:solidFill>
                  <a:srgbClr val="FFFFFF"/>
                </a:solidFill>
                <a:latin typeface="Trebuchet MS"/>
                <a:ea typeface="Trebuchet MS"/>
                <a:cs typeface="Trebuchet MS"/>
                <a:sym typeface="Trebuchet MS"/>
              </a:rPr>
              <a:t>Purchase and install new motor controller </a:t>
            </a:r>
            <a:endParaRPr>
              <a:solidFill>
                <a:srgbClr val="FFFFFF"/>
              </a:solidFill>
              <a:latin typeface="Trebuchet MS"/>
              <a:ea typeface="Trebuchet MS"/>
              <a:cs typeface="Trebuchet MS"/>
              <a:sym typeface="Trebuchet MS"/>
            </a:endParaRPr>
          </a:p>
          <a:p>
            <a:pPr marL="914400" lvl="1" indent="-317500" algn="l" rtl="0">
              <a:spcBef>
                <a:spcPts val="0"/>
              </a:spcBef>
              <a:spcAft>
                <a:spcPts val="0"/>
              </a:spcAft>
              <a:buSzPts val="1400"/>
              <a:buChar char="○"/>
            </a:pPr>
            <a:r>
              <a:rPr lang="en" sz="1400">
                <a:solidFill>
                  <a:srgbClr val="FFFFFF"/>
                </a:solidFill>
                <a:latin typeface="Trebuchet MS"/>
                <a:ea typeface="Trebuchet MS"/>
                <a:cs typeface="Trebuchet MS"/>
                <a:sym typeface="Trebuchet MS"/>
              </a:rPr>
              <a:t>Purchase compatible microcontroller to be compatible with both</a:t>
            </a:r>
            <a:endParaRPr sz="1400">
              <a:solidFill>
                <a:srgbClr val="FFFFFF"/>
              </a:solidFill>
              <a:latin typeface="Trebuchet MS"/>
              <a:ea typeface="Trebuchet MS"/>
              <a:cs typeface="Trebuchet MS"/>
              <a:sym typeface="Trebuchet MS"/>
            </a:endParaRPr>
          </a:p>
          <a:p>
            <a:pPr marL="914400" lvl="1" indent="-317500" algn="l" rtl="0">
              <a:spcBef>
                <a:spcPts val="0"/>
              </a:spcBef>
              <a:spcAft>
                <a:spcPts val="0"/>
              </a:spcAft>
              <a:buSzPts val="1400"/>
              <a:buChar char="○"/>
            </a:pPr>
            <a:r>
              <a:rPr lang="en" sz="1400">
                <a:solidFill>
                  <a:srgbClr val="FFFFFF"/>
                </a:solidFill>
                <a:latin typeface="Trebuchet MS"/>
                <a:ea typeface="Trebuchet MS"/>
                <a:cs typeface="Trebuchet MS"/>
                <a:sym typeface="Trebuchet MS"/>
              </a:rPr>
              <a:t>Attempt to restore basic functionality with these three components</a:t>
            </a:r>
            <a:endParaRPr sz="1400">
              <a:solidFill>
                <a:srgbClr val="FFFFFF"/>
              </a:solidFill>
              <a:latin typeface="Trebuchet MS"/>
              <a:ea typeface="Trebuchet MS"/>
              <a:cs typeface="Trebuchet MS"/>
              <a:sym typeface="Trebuchet MS"/>
            </a:endParaRPr>
          </a:p>
          <a:p>
            <a:pPr marL="0" lvl="0" indent="0" algn="l" rtl="0">
              <a:spcBef>
                <a:spcPts val="1000"/>
              </a:spcBef>
              <a:spcAft>
                <a:spcPts val="0"/>
              </a:spcAft>
              <a:buNone/>
            </a:pPr>
            <a:endParaRPr sz="1400">
              <a:solidFill>
                <a:srgbClr val="FFFFFF"/>
              </a:solidFill>
              <a:latin typeface="Trebuchet MS"/>
              <a:ea typeface="Trebuchet MS"/>
              <a:cs typeface="Trebuchet MS"/>
              <a:sym typeface="Trebuchet MS"/>
            </a:endParaRPr>
          </a:p>
          <a:p>
            <a:pPr marL="457200" lvl="0" indent="-317500" algn="l" rtl="0">
              <a:spcBef>
                <a:spcPts val="0"/>
              </a:spcBef>
              <a:spcAft>
                <a:spcPts val="0"/>
              </a:spcAft>
              <a:buSzPts val="1400"/>
              <a:buChar char="●"/>
            </a:pPr>
            <a:r>
              <a:rPr lang="en" sz="1400"/>
              <a:t>Secondary Goal: additional time: Simulate/demo a test sequence with the official or equivalent microcontroller </a:t>
            </a:r>
            <a:endParaRPr sz="1400"/>
          </a:p>
          <a:p>
            <a:pPr marL="0" lvl="0" indent="0" algn="l" rtl="0">
              <a:spcBef>
                <a:spcPts val="1200"/>
              </a:spcBef>
              <a:spcAft>
                <a:spcPts val="0"/>
              </a:spcAft>
              <a:buNone/>
            </a:pPr>
            <a:endParaRPr sz="1400"/>
          </a:p>
          <a:p>
            <a:pPr marL="457200" lvl="0" indent="-317500" algn="l" rtl="0">
              <a:spcBef>
                <a:spcPts val="1200"/>
              </a:spcBef>
              <a:spcAft>
                <a:spcPts val="0"/>
              </a:spcAft>
              <a:buSzPts val="1400"/>
              <a:buChar char="●"/>
            </a:pPr>
            <a:r>
              <a:rPr lang="en" sz="1400"/>
              <a:t>Areas for Improvement:</a:t>
            </a:r>
            <a:endParaRPr sz="1400"/>
          </a:p>
          <a:p>
            <a:pPr marL="914400" lvl="1" indent="-317500" algn="l" rtl="0">
              <a:spcBef>
                <a:spcPts val="0"/>
              </a:spcBef>
              <a:spcAft>
                <a:spcPts val="0"/>
              </a:spcAft>
              <a:buSzPts val="1400"/>
              <a:buChar char="○"/>
            </a:pPr>
            <a:r>
              <a:rPr lang="en" sz="1400"/>
              <a:t>Sprint planning</a:t>
            </a:r>
            <a:endParaRPr sz="1400"/>
          </a:p>
          <a:p>
            <a:pPr marL="914400" lvl="1" indent="-317500" algn="l" rtl="0">
              <a:spcBef>
                <a:spcPts val="0"/>
              </a:spcBef>
              <a:spcAft>
                <a:spcPts val="0"/>
              </a:spcAft>
              <a:buSzPts val="1400"/>
              <a:buChar char="○"/>
            </a:pPr>
            <a:r>
              <a:rPr lang="en" sz="1400"/>
              <a:t>Communication w/ shareholders</a:t>
            </a:r>
            <a:endParaRPr sz="1400"/>
          </a:p>
          <a:p>
            <a:pPr marL="914400" lvl="1" indent="-317500" algn="l" rtl="0">
              <a:spcBef>
                <a:spcPts val="0"/>
              </a:spcBef>
              <a:spcAft>
                <a:spcPts val="0"/>
              </a:spcAft>
              <a:buSzPts val="1400"/>
              <a:buChar char="○"/>
            </a:pPr>
            <a:r>
              <a:rPr lang="en" sz="1400"/>
              <a:t>No more hurrications….</a:t>
            </a:r>
            <a:endParaRPr sz="1400"/>
          </a:p>
          <a:p>
            <a:pPr marL="0" lvl="0" indent="0" algn="l" rtl="0">
              <a:spcBef>
                <a:spcPts val="0"/>
              </a:spcBef>
              <a:spcAft>
                <a:spcPts val="1200"/>
              </a:spcAft>
              <a:buNone/>
            </a:pPr>
            <a:endParaRPr sz="14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Special Thanks</a:t>
            </a:r>
            <a:endParaRPr/>
          </a:p>
        </p:txBody>
      </p:sp>
      <p:sp>
        <p:nvSpPr>
          <p:cNvPr id="206" name="Google Shape;206;p2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07" name="Google Shape;207;p24"/>
          <p:cNvPicPr preferRelativeResize="0"/>
          <p:nvPr/>
        </p:nvPicPr>
        <p:blipFill>
          <a:blip r:embed="rId3">
            <a:alphaModFix/>
          </a:blip>
          <a:stretch>
            <a:fillRect/>
          </a:stretch>
        </p:blipFill>
        <p:spPr>
          <a:xfrm>
            <a:off x="1297500" y="1029303"/>
            <a:ext cx="7038900" cy="383622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68800" y="393750"/>
            <a:ext cx="3798900" cy="1493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Overview</a:t>
            </a:r>
            <a:endParaRPr/>
          </a:p>
        </p:txBody>
      </p:sp>
      <p:sp>
        <p:nvSpPr>
          <p:cNvPr id="141" name="Google Shape;141;p14"/>
          <p:cNvSpPr txBox="1">
            <a:spLocks noGrp="1"/>
          </p:cNvSpPr>
          <p:nvPr>
            <p:ph type="body" idx="1"/>
          </p:nvPr>
        </p:nvSpPr>
        <p:spPr>
          <a:xfrm>
            <a:off x="1148750" y="1101300"/>
            <a:ext cx="4710000" cy="2940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The NASA Vestibular Chair restoration project is an attempt to restore and expand functionality to a device used by NASA to test the vestibular system.</a:t>
            </a:r>
            <a:endParaRPr/>
          </a:p>
          <a:p>
            <a:pPr marL="0" lvl="0" indent="0" algn="l" rtl="0">
              <a:spcBef>
                <a:spcPts val="1200"/>
              </a:spcBef>
              <a:spcAft>
                <a:spcPts val="0"/>
              </a:spcAft>
              <a:buNone/>
            </a:pPr>
            <a:r>
              <a:rPr lang="en"/>
              <a:t>ERAU was chosen to be the new home for the chair and to conduct vestibular neuroscience research upon its restoration</a:t>
            </a:r>
            <a:endParaRPr/>
          </a:p>
          <a:p>
            <a:pPr marL="0" lvl="0" indent="0" algn="l" rtl="0">
              <a:spcBef>
                <a:spcPts val="1200"/>
              </a:spcBef>
              <a:spcAft>
                <a:spcPts val="0"/>
              </a:spcAft>
              <a:buNone/>
            </a:pPr>
            <a:r>
              <a:rPr lang="en"/>
              <a:t>Astronauts have sat in the chair too!</a:t>
            </a:r>
            <a:endParaRPr/>
          </a:p>
          <a:p>
            <a:pPr marL="0" lvl="0" indent="0" algn="l" rtl="0">
              <a:spcBef>
                <a:spcPts val="1200"/>
              </a:spcBef>
              <a:spcAft>
                <a:spcPts val="1200"/>
              </a:spcAft>
              <a:buNone/>
            </a:pPr>
            <a:endParaRPr/>
          </a:p>
        </p:txBody>
      </p:sp>
      <p:pic>
        <p:nvPicPr>
          <p:cNvPr id="142" name="Google Shape;142;p14"/>
          <p:cNvPicPr preferRelativeResize="0"/>
          <p:nvPr/>
        </p:nvPicPr>
        <p:blipFill>
          <a:blip r:embed="rId3">
            <a:alphaModFix/>
          </a:blip>
          <a:stretch>
            <a:fillRect/>
          </a:stretch>
        </p:blipFill>
        <p:spPr>
          <a:xfrm>
            <a:off x="5858602" y="431950"/>
            <a:ext cx="3111125" cy="4279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5"/>
          <p:cNvSpPr txBox="1">
            <a:spLocks noGrp="1"/>
          </p:cNvSpPr>
          <p:nvPr>
            <p:ph type="title"/>
          </p:nvPr>
        </p:nvSpPr>
        <p:spPr>
          <a:xfrm>
            <a:off x="1297500" y="393750"/>
            <a:ext cx="5528700" cy="1493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Initial Problems &amp; Concerns</a:t>
            </a:r>
            <a:endParaRPr/>
          </a:p>
        </p:txBody>
      </p:sp>
      <p:sp>
        <p:nvSpPr>
          <p:cNvPr id="148" name="Google Shape;148;p15"/>
          <p:cNvSpPr txBox="1">
            <a:spLocks noGrp="1"/>
          </p:cNvSpPr>
          <p:nvPr>
            <p:ph type="body" idx="1"/>
          </p:nvPr>
        </p:nvSpPr>
        <p:spPr>
          <a:xfrm>
            <a:off x="1297500" y="1273925"/>
            <a:ext cx="4510200" cy="31146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sz="1400"/>
              <a:t>Upon initially seeing the chair, it was uncertain if the internal components were still functional. </a:t>
            </a:r>
            <a:endParaRPr sz="1400"/>
          </a:p>
          <a:p>
            <a:pPr marL="0" lvl="0" indent="0" algn="l" rtl="0">
              <a:spcBef>
                <a:spcPts val="1200"/>
              </a:spcBef>
              <a:spcAft>
                <a:spcPts val="0"/>
              </a:spcAft>
              <a:buNone/>
            </a:pPr>
            <a:r>
              <a:rPr lang="en" sz="1400"/>
              <a:t>Other problems encountered:</a:t>
            </a:r>
            <a:endParaRPr sz="1400"/>
          </a:p>
          <a:p>
            <a:pPr marL="457200" lvl="0" indent="-317500" algn="l" rtl="0">
              <a:spcBef>
                <a:spcPts val="1200"/>
              </a:spcBef>
              <a:spcAft>
                <a:spcPts val="0"/>
              </a:spcAft>
              <a:buSzPts val="1400"/>
              <a:buChar char="●"/>
            </a:pPr>
            <a:r>
              <a:rPr lang="en" sz="1400"/>
              <a:t>The chair is very old….</a:t>
            </a:r>
            <a:endParaRPr sz="1400"/>
          </a:p>
          <a:p>
            <a:pPr marL="457200" lvl="0" indent="-317500" algn="l" rtl="0">
              <a:spcBef>
                <a:spcPts val="0"/>
              </a:spcBef>
              <a:spcAft>
                <a:spcPts val="0"/>
              </a:spcAft>
              <a:buSzPts val="1400"/>
              <a:buChar char="●"/>
            </a:pPr>
            <a:r>
              <a:rPr lang="en" sz="1400"/>
              <a:t>Everything is analog</a:t>
            </a:r>
            <a:endParaRPr sz="1400"/>
          </a:p>
          <a:p>
            <a:pPr marL="457200" lvl="0" indent="-317500" algn="l" rtl="0">
              <a:spcBef>
                <a:spcPts val="0"/>
              </a:spcBef>
              <a:spcAft>
                <a:spcPts val="0"/>
              </a:spcAft>
              <a:buSzPts val="1400"/>
              <a:buChar char="●"/>
            </a:pPr>
            <a:r>
              <a:rPr lang="en" sz="1400"/>
              <a:t>The original controller is lost</a:t>
            </a:r>
            <a:endParaRPr sz="1400"/>
          </a:p>
          <a:p>
            <a:pPr marL="457200" lvl="0" indent="-317500" algn="l" rtl="0">
              <a:spcBef>
                <a:spcPts val="0"/>
              </a:spcBef>
              <a:spcAft>
                <a:spcPts val="0"/>
              </a:spcAft>
              <a:buSzPts val="1400"/>
              <a:buChar char="●"/>
            </a:pPr>
            <a:r>
              <a:rPr lang="en" sz="1400"/>
              <a:t>Not all documentation is relevant or digitized</a:t>
            </a:r>
            <a:endParaRPr sz="1400"/>
          </a:p>
        </p:txBody>
      </p:sp>
      <p:pic>
        <p:nvPicPr>
          <p:cNvPr id="149" name="Google Shape;149;p15"/>
          <p:cNvPicPr preferRelativeResize="0"/>
          <p:nvPr/>
        </p:nvPicPr>
        <p:blipFill>
          <a:blip r:embed="rId3">
            <a:alphaModFix/>
          </a:blip>
          <a:stretch>
            <a:fillRect/>
          </a:stretch>
        </p:blipFill>
        <p:spPr>
          <a:xfrm>
            <a:off x="5751650" y="1625012"/>
            <a:ext cx="3216573" cy="24124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Sprint 1 Timeline</a:t>
            </a:r>
            <a:endParaRPr/>
          </a:p>
        </p:txBody>
      </p:sp>
      <p:sp>
        <p:nvSpPr>
          <p:cNvPr id="155" name="Google Shape;155;p16"/>
          <p:cNvSpPr txBox="1">
            <a:spLocks noGrp="1"/>
          </p:cNvSpPr>
          <p:nvPr>
            <p:ph type="body" idx="1"/>
          </p:nvPr>
        </p:nvSpPr>
        <p:spPr>
          <a:xfrm>
            <a:off x="1320475" y="1194225"/>
            <a:ext cx="7038900" cy="2911200"/>
          </a:xfrm>
          <a:prstGeom prst="rect">
            <a:avLst/>
          </a:prstGeom>
        </p:spPr>
        <p:txBody>
          <a:bodyPr spcFirstLastPara="1" wrap="square" lIns="91425" tIns="91425" rIns="91425" bIns="91425" anchor="t" anchorCtr="0">
            <a:normAutofit/>
          </a:bodyPr>
          <a:lstStyle/>
          <a:p>
            <a:pPr marL="457200" lvl="0" indent="-317500" algn="l" rtl="0">
              <a:lnSpc>
                <a:spcPct val="150000"/>
              </a:lnSpc>
              <a:spcBef>
                <a:spcPts val="0"/>
              </a:spcBef>
              <a:spcAft>
                <a:spcPts val="0"/>
              </a:spcAft>
              <a:buSzPts val="1400"/>
              <a:buChar char="●"/>
            </a:pPr>
            <a:r>
              <a:rPr lang="en" sz="1400"/>
              <a:t>Goal: Apply power to the chair and make it spin</a:t>
            </a:r>
            <a:endParaRPr sz="1400"/>
          </a:p>
          <a:p>
            <a:pPr marL="457200" lvl="0" indent="0" algn="l" rtl="0">
              <a:lnSpc>
                <a:spcPct val="150000"/>
              </a:lnSpc>
              <a:spcBef>
                <a:spcPts val="1200"/>
              </a:spcBef>
              <a:spcAft>
                <a:spcPts val="0"/>
              </a:spcAft>
              <a:buNone/>
            </a:pPr>
            <a:endParaRPr sz="100"/>
          </a:p>
          <a:p>
            <a:pPr marL="457200" lvl="0" indent="-317500" algn="l" rtl="0">
              <a:lnSpc>
                <a:spcPct val="150000"/>
              </a:lnSpc>
              <a:spcBef>
                <a:spcPts val="0"/>
              </a:spcBef>
              <a:spcAft>
                <a:spcPts val="0"/>
              </a:spcAft>
              <a:buSzPts val="1400"/>
              <a:buAutoNum type="arabicPeriod"/>
            </a:pPr>
            <a:r>
              <a:rPr lang="en" sz="1400"/>
              <a:t>Acquired documentation from Dr. French</a:t>
            </a:r>
            <a:endParaRPr sz="1400"/>
          </a:p>
          <a:p>
            <a:pPr marL="457200" lvl="0" indent="-317500" algn="l" rtl="0">
              <a:lnSpc>
                <a:spcPct val="150000"/>
              </a:lnSpc>
              <a:spcBef>
                <a:spcPts val="0"/>
              </a:spcBef>
              <a:spcAft>
                <a:spcPts val="0"/>
              </a:spcAft>
              <a:buSzPts val="1400"/>
              <a:buAutoNum type="arabicPeriod"/>
            </a:pPr>
            <a:r>
              <a:rPr lang="en" sz="1400"/>
              <a:t>Started disassembling and analyzing internals</a:t>
            </a:r>
            <a:endParaRPr sz="1400"/>
          </a:p>
          <a:p>
            <a:pPr marL="457200" lvl="0" indent="-317500" algn="l" rtl="0">
              <a:lnSpc>
                <a:spcPct val="150000"/>
              </a:lnSpc>
              <a:spcBef>
                <a:spcPts val="0"/>
              </a:spcBef>
              <a:spcAft>
                <a:spcPts val="0"/>
              </a:spcAft>
              <a:buSzPts val="1400"/>
              <a:buAutoNum type="arabicPeriod"/>
            </a:pPr>
            <a:r>
              <a:rPr lang="en" sz="1400"/>
              <a:t>Determined that the motor inside the chair still worked properly, as well as some question on the tachometer that was already present on the chair.</a:t>
            </a:r>
            <a:endParaRPr sz="1400"/>
          </a:p>
          <a:p>
            <a:pPr marL="457200" lvl="0" indent="-317500" algn="l" rtl="0">
              <a:lnSpc>
                <a:spcPct val="150000"/>
              </a:lnSpc>
              <a:spcBef>
                <a:spcPts val="0"/>
              </a:spcBef>
              <a:spcAft>
                <a:spcPts val="0"/>
              </a:spcAft>
              <a:buSzPts val="1400"/>
              <a:buAutoNum type="arabicPeriod"/>
            </a:pPr>
            <a:r>
              <a:rPr lang="en" sz="1400"/>
              <a:t>We were (eventually) able to move the chair to EFRC. It’s very heavy :(</a:t>
            </a:r>
            <a:endParaRPr sz="1400"/>
          </a:p>
          <a:p>
            <a:pPr marL="457200" lvl="0" indent="-317500" algn="l" rtl="0">
              <a:lnSpc>
                <a:spcPct val="150000"/>
              </a:lnSpc>
              <a:spcBef>
                <a:spcPts val="0"/>
              </a:spcBef>
              <a:spcAft>
                <a:spcPts val="0"/>
              </a:spcAft>
              <a:buSzPts val="1400"/>
              <a:buAutoNum type="arabicPeriod"/>
            </a:pPr>
            <a:r>
              <a:rPr lang="en" sz="1400"/>
              <a:t>It spins…</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Chair Demo</a:t>
            </a:r>
            <a:endParaRPr/>
          </a:p>
        </p:txBody>
      </p:sp>
      <p:pic>
        <p:nvPicPr>
          <p:cNvPr id="161" name="Google Shape;161;p17" title="PXL_20221005_185529681.mp4">
            <a:hlinkClick r:id="rId3"/>
          </p:cNvPr>
          <p:cNvPicPr preferRelativeResize="0"/>
          <p:nvPr/>
        </p:nvPicPr>
        <p:blipFill>
          <a:blip r:embed="rId4">
            <a:alphaModFix/>
          </a:blip>
          <a:stretch>
            <a:fillRect/>
          </a:stretch>
        </p:blipFill>
        <p:spPr>
          <a:xfrm>
            <a:off x="2177713" y="962175"/>
            <a:ext cx="5278475" cy="3958850"/>
          </a:xfrm>
          <a:prstGeom prst="rect">
            <a:avLst/>
          </a:prstGeom>
          <a:noFill/>
          <a:ln>
            <a:noFill/>
          </a:ln>
          <a:effectLst>
            <a:outerShdw blurRad="57150" dist="19050" dir="5400000" algn="bl" rotWithShape="0">
              <a:srgbClr val="000000">
                <a:alpha val="50000"/>
              </a:srgb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1"/>
                                        </p:tgtEl>
                                        <p:attrNameLst>
                                          <p:attrName>style.visibility</p:attrName>
                                        </p:attrNameLst>
                                      </p:cBhvr>
                                      <p:to>
                                        <p:strVal val="visible"/>
                                      </p:to>
                                    </p:set>
                                    <p:animEffect transition="in" filter="fade">
                                      <p:cBhvr>
                                        <p:cTn id="7" dur="100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Motor Controller Progress</a:t>
            </a:r>
            <a:endParaRPr/>
          </a:p>
        </p:txBody>
      </p:sp>
      <p:sp>
        <p:nvSpPr>
          <p:cNvPr id="167" name="Google Shape;167;p18"/>
          <p:cNvSpPr txBox="1">
            <a:spLocks noGrp="1"/>
          </p:cNvSpPr>
          <p:nvPr>
            <p:ph type="body" idx="1"/>
          </p:nvPr>
        </p:nvSpPr>
        <p:spPr>
          <a:xfrm>
            <a:off x="9322625" y="3463925"/>
            <a:ext cx="52908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Given a need for a motor controller to operate the functionality of the chair’s rotation direction, a motor controller that would be able to adjust the speed and direction of the chair would be needed.</a:t>
            </a:r>
            <a:endParaRPr/>
          </a:p>
          <a:p>
            <a:pPr marL="457200" lvl="0" indent="-311150" algn="l" rtl="0">
              <a:spcBef>
                <a:spcPts val="0"/>
              </a:spcBef>
              <a:spcAft>
                <a:spcPts val="0"/>
              </a:spcAft>
              <a:buSzPts val="1300"/>
              <a:buChar char="●"/>
            </a:pPr>
            <a:r>
              <a:rPr lang="en"/>
              <a:t>With some suggestion from Dr. Liu, the group settles on the Pololu High-Power Simple Motor Controller G2 24v12. </a:t>
            </a:r>
            <a:endParaRPr/>
          </a:p>
          <a:p>
            <a:pPr marL="457200" lvl="0" indent="-311150" algn="l" rtl="0">
              <a:spcBef>
                <a:spcPts val="0"/>
              </a:spcBef>
              <a:spcAft>
                <a:spcPts val="0"/>
              </a:spcAft>
              <a:buSzPts val="1300"/>
              <a:buChar char="●"/>
            </a:pPr>
            <a:r>
              <a:rPr lang="en"/>
              <a:t>This was due to its high functionality as well as its intuitive Graphical User Interface.</a:t>
            </a:r>
            <a:endParaRPr/>
          </a:p>
        </p:txBody>
      </p:sp>
      <p:pic>
        <p:nvPicPr>
          <p:cNvPr id="168" name="Google Shape;168;p18"/>
          <p:cNvPicPr preferRelativeResize="0"/>
          <p:nvPr/>
        </p:nvPicPr>
        <p:blipFill>
          <a:blip r:embed="rId3">
            <a:alphaModFix/>
          </a:blip>
          <a:stretch>
            <a:fillRect/>
          </a:stretch>
        </p:blipFill>
        <p:spPr>
          <a:xfrm>
            <a:off x="6614900" y="1718175"/>
            <a:ext cx="2133949" cy="1707150"/>
          </a:xfrm>
          <a:prstGeom prst="rect">
            <a:avLst/>
          </a:prstGeom>
          <a:noFill/>
          <a:ln>
            <a:noFill/>
          </a:ln>
        </p:spPr>
      </p:pic>
      <p:sp>
        <p:nvSpPr>
          <p:cNvPr id="169" name="Google Shape;169;p18"/>
          <p:cNvSpPr txBox="1">
            <a:spLocks noGrp="1"/>
          </p:cNvSpPr>
          <p:nvPr>
            <p:ph type="body" idx="1"/>
          </p:nvPr>
        </p:nvSpPr>
        <p:spPr>
          <a:xfrm>
            <a:off x="1073000" y="1200900"/>
            <a:ext cx="5541900" cy="3648900"/>
          </a:xfrm>
          <a:prstGeom prst="rect">
            <a:avLst/>
          </a:prstGeom>
        </p:spPr>
        <p:txBody>
          <a:bodyPr spcFirstLastPara="1" wrap="square" lIns="91425" tIns="91425" rIns="91425" bIns="91425" anchor="t" anchorCtr="0">
            <a:normAutofit/>
          </a:bodyPr>
          <a:lstStyle/>
          <a:p>
            <a:pPr marL="457200" lvl="0" indent="-298450" algn="l" rtl="0">
              <a:spcBef>
                <a:spcPts val="0"/>
              </a:spcBef>
              <a:spcAft>
                <a:spcPts val="0"/>
              </a:spcAft>
              <a:buSzPts val="1100"/>
              <a:buChar char="●"/>
            </a:pPr>
            <a:r>
              <a:rPr lang="en" sz="1100"/>
              <a:t>Dr. French needs the chair to speed up smoothly and coast without any abrupt movements. In addition, the motor direction must be reversible. </a:t>
            </a:r>
            <a:endParaRPr sz="1100"/>
          </a:p>
          <a:p>
            <a:pPr marL="457200" lvl="0" indent="0" algn="l" rtl="0">
              <a:spcBef>
                <a:spcPts val="1200"/>
              </a:spcBef>
              <a:spcAft>
                <a:spcPts val="0"/>
              </a:spcAft>
              <a:buNone/>
            </a:pPr>
            <a:endParaRPr sz="1100"/>
          </a:p>
          <a:p>
            <a:pPr marL="457200" lvl="0" indent="-298450" algn="l" rtl="0">
              <a:spcBef>
                <a:spcPts val="1200"/>
              </a:spcBef>
              <a:spcAft>
                <a:spcPts val="0"/>
              </a:spcAft>
              <a:buSzPts val="1100"/>
              <a:buChar char="●"/>
            </a:pPr>
            <a:r>
              <a:rPr lang="en" sz="1100"/>
              <a:t>Dr. Liu recommended two controllers, and we choose the Pololu High-Power Simple Motor Controller G2 24v12. </a:t>
            </a:r>
            <a:endParaRPr sz="1100"/>
          </a:p>
          <a:p>
            <a:pPr marL="0" lvl="0" indent="0" algn="l" rtl="0">
              <a:spcBef>
                <a:spcPts val="1200"/>
              </a:spcBef>
              <a:spcAft>
                <a:spcPts val="0"/>
              </a:spcAft>
              <a:buNone/>
            </a:pPr>
            <a:endParaRPr sz="1100"/>
          </a:p>
          <a:p>
            <a:pPr marL="457200" lvl="0" indent="-298450" algn="l" rtl="0">
              <a:spcBef>
                <a:spcPts val="1200"/>
              </a:spcBef>
              <a:spcAft>
                <a:spcPts val="0"/>
              </a:spcAft>
              <a:buSzPts val="1100"/>
              <a:buChar char="●"/>
            </a:pPr>
            <a:r>
              <a:rPr lang="en" sz="1100"/>
              <a:t>It has every piece of functionality we desire, an intuitive user interface for initial testing, and the ability to operate the equipment through USB serial and command line instructions, which should make later web interfacing easier.</a:t>
            </a:r>
            <a:endParaRPr sz="1100"/>
          </a:p>
          <a:p>
            <a:pPr marL="914400" lvl="1" indent="-292100" algn="l" rtl="0">
              <a:spcBef>
                <a:spcPts val="0"/>
              </a:spcBef>
              <a:spcAft>
                <a:spcPts val="0"/>
              </a:spcAft>
              <a:buSzPts val="1000"/>
              <a:buChar char="○"/>
            </a:pPr>
            <a:r>
              <a:rPr lang="en" sz="1000"/>
              <a:t>High Voltage capability</a:t>
            </a:r>
            <a:endParaRPr sz="1000"/>
          </a:p>
          <a:p>
            <a:pPr marL="914400" lvl="1" indent="-292100" algn="l" rtl="0">
              <a:spcBef>
                <a:spcPts val="0"/>
              </a:spcBef>
              <a:spcAft>
                <a:spcPts val="0"/>
              </a:spcAft>
              <a:buSzPts val="1000"/>
              <a:buChar char="○"/>
            </a:pPr>
            <a:r>
              <a:rPr lang="en" sz="1000"/>
              <a:t>Coasting/Reverse Direction (integrated H-Bridge)</a:t>
            </a:r>
            <a:endParaRPr sz="1000"/>
          </a:p>
          <a:p>
            <a:pPr marL="914400" lvl="1" indent="-292100" algn="l" rtl="0">
              <a:spcBef>
                <a:spcPts val="0"/>
              </a:spcBef>
              <a:spcAft>
                <a:spcPts val="0"/>
              </a:spcAft>
              <a:buSzPts val="1000"/>
              <a:buChar char="○"/>
            </a:pPr>
            <a:r>
              <a:rPr lang="en" sz="1000"/>
              <a:t>Maximum Speed configuration</a:t>
            </a:r>
            <a:endParaRPr sz="1000"/>
          </a:p>
          <a:p>
            <a:pPr marL="914400" lvl="1" indent="-292100" algn="l" rtl="0">
              <a:spcBef>
                <a:spcPts val="0"/>
              </a:spcBef>
              <a:spcAft>
                <a:spcPts val="0"/>
              </a:spcAft>
              <a:buSzPts val="1000"/>
              <a:buChar char="○"/>
            </a:pPr>
            <a:r>
              <a:rPr lang="en" sz="1000"/>
              <a:t>If-?-Then-Kill statement configuration</a:t>
            </a:r>
            <a:endParaRPr sz="1000"/>
          </a:p>
          <a:p>
            <a:pPr marL="914400" lvl="1" indent="-292100" algn="l" rtl="0">
              <a:spcBef>
                <a:spcPts val="0"/>
              </a:spcBef>
              <a:spcAft>
                <a:spcPts val="0"/>
              </a:spcAft>
              <a:buSzPts val="1000"/>
              <a:buChar char="○"/>
            </a:pPr>
            <a:r>
              <a:rPr lang="en" sz="1000"/>
              <a:t>A surplus of other information provided by the chip (temperature, etc…)</a:t>
            </a:r>
            <a:endParaRPr sz="10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19"/>
          <p:cNvSpPr txBox="1">
            <a:spLocks noGrp="1"/>
          </p:cNvSpPr>
          <p:nvPr>
            <p:ph type="title"/>
          </p:nvPr>
        </p:nvSpPr>
        <p:spPr>
          <a:xfrm>
            <a:off x="1297500" y="393750"/>
            <a:ext cx="7038900" cy="669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Additional Controller Considerations:</a:t>
            </a:r>
            <a:endParaRPr/>
          </a:p>
          <a:p>
            <a:pPr marL="0" lvl="0" indent="0" algn="l" rtl="0">
              <a:spcBef>
                <a:spcPts val="0"/>
              </a:spcBef>
              <a:spcAft>
                <a:spcPts val="0"/>
              </a:spcAft>
              <a:buNone/>
            </a:pPr>
            <a:r>
              <a:rPr lang="en"/>
              <a:t>Raspberry Pi</a:t>
            </a:r>
            <a:endParaRPr/>
          </a:p>
        </p:txBody>
      </p:sp>
      <p:sp>
        <p:nvSpPr>
          <p:cNvPr id="175" name="Google Shape;175;p19"/>
          <p:cNvSpPr txBox="1">
            <a:spLocks noGrp="1"/>
          </p:cNvSpPr>
          <p:nvPr>
            <p:ph type="body" idx="1"/>
          </p:nvPr>
        </p:nvSpPr>
        <p:spPr>
          <a:xfrm>
            <a:off x="1297500" y="1567550"/>
            <a:ext cx="5226000" cy="29112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SzPts val="1200"/>
              <a:buChar char="●"/>
            </a:pPr>
            <a:r>
              <a:rPr lang="en" sz="1200"/>
              <a:t>We need at max 40 GPIO pins, a USB serial port for the controller, a USB serial port for a future directionality indicator (soon discussed), and EITHER an Ethernet port or wireless capability for a web interface.</a:t>
            </a:r>
            <a:endParaRPr sz="1200"/>
          </a:p>
          <a:p>
            <a:pPr marL="457200" lvl="0" indent="0" algn="l" rtl="0">
              <a:spcBef>
                <a:spcPts val="1200"/>
              </a:spcBef>
              <a:spcAft>
                <a:spcPts val="0"/>
              </a:spcAft>
              <a:buNone/>
            </a:pPr>
            <a:endParaRPr sz="1200"/>
          </a:p>
          <a:p>
            <a:pPr marL="457200" lvl="0" indent="-304800" algn="l" rtl="0">
              <a:spcBef>
                <a:spcPts val="1200"/>
              </a:spcBef>
              <a:spcAft>
                <a:spcPts val="0"/>
              </a:spcAft>
              <a:buSzPts val="1200"/>
              <a:buChar char="●"/>
            </a:pPr>
            <a:r>
              <a:rPr lang="en" sz="1200"/>
              <a:t>To this end, we are currently exploring the Raspberry Pi B+ as our controller of choice, as it fits all of those needs.</a:t>
            </a:r>
            <a:endParaRPr sz="1200"/>
          </a:p>
        </p:txBody>
      </p:sp>
      <p:pic>
        <p:nvPicPr>
          <p:cNvPr id="176" name="Google Shape;176;p19"/>
          <p:cNvPicPr preferRelativeResize="0"/>
          <p:nvPr/>
        </p:nvPicPr>
        <p:blipFill>
          <a:blip r:embed="rId3">
            <a:alphaModFix/>
          </a:blip>
          <a:stretch>
            <a:fillRect/>
          </a:stretch>
        </p:blipFill>
        <p:spPr>
          <a:xfrm>
            <a:off x="6675900" y="1567550"/>
            <a:ext cx="2315701" cy="23157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Additional Controller Considerations:</a:t>
            </a:r>
            <a:endParaRPr/>
          </a:p>
          <a:p>
            <a:pPr marL="0" lvl="0" indent="0" algn="l" rtl="0">
              <a:spcBef>
                <a:spcPts val="0"/>
              </a:spcBef>
              <a:spcAft>
                <a:spcPts val="0"/>
              </a:spcAft>
              <a:buNone/>
            </a:pPr>
            <a:r>
              <a:rPr lang="en"/>
              <a:t>Directionality Indicator</a:t>
            </a:r>
            <a:endParaRPr/>
          </a:p>
          <a:p>
            <a:pPr marL="0" lvl="0" indent="0" algn="l" rtl="0">
              <a:spcBef>
                <a:spcPts val="0"/>
              </a:spcBef>
              <a:spcAft>
                <a:spcPts val="0"/>
              </a:spcAft>
              <a:buNone/>
            </a:pPr>
            <a:endParaRPr/>
          </a:p>
        </p:txBody>
      </p:sp>
      <p:sp>
        <p:nvSpPr>
          <p:cNvPr id="182" name="Google Shape;182;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We need to have another discussion with Dr. French, since we need to explicitly define what the shareholder wants in terms of a directionality indicator.</a:t>
            </a:r>
            <a:endParaRPr/>
          </a:p>
          <a:p>
            <a:pPr marL="0" lvl="0" indent="0" algn="l" rtl="0">
              <a:spcBef>
                <a:spcPts val="1200"/>
              </a:spcBef>
              <a:spcAft>
                <a:spcPts val="0"/>
              </a:spcAft>
              <a:buNone/>
            </a:pPr>
            <a:r>
              <a:rPr lang="en"/>
              <a:t>At its most basic, it could be two buttons which communicate via infrared to two LEDs.</a:t>
            </a:r>
            <a:endParaRPr/>
          </a:p>
          <a:p>
            <a:pPr marL="0" lvl="0" indent="0" algn="l" rtl="0">
              <a:spcBef>
                <a:spcPts val="1200"/>
              </a:spcBef>
              <a:spcAft>
                <a:spcPts val="1200"/>
              </a:spcAft>
              <a:buNone/>
            </a:pPr>
            <a:r>
              <a:rPr lang="en"/>
              <a:t>At its most advanced, it could be a mounted joystick which communicates 360 degrees of direction information wirelessly to our controller which will plot the points on a cartesian plane over time next to the rest of the experiment information.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Web Interface Progress</a:t>
            </a:r>
            <a:endParaRPr/>
          </a:p>
        </p:txBody>
      </p:sp>
      <p:sp>
        <p:nvSpPr>
          <p:cNvPr id="188" name="Google Shape;188;p21"/>
          <p:cNvSpPr txBox="1">
            <a:spLocks noGrp="1"/>
          </p:cNvSpPr>
          <p:nvPr>
            <p:ph type="body" idx="1"/>
          </p:nvPr>
        </p:nvSpPr>
        <p:spPr>
          <a:xfrm>
            <a:off x="1297500" y="140230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We are planning to use a python based web interface to control the raspberry PI</a:t>
            </a:r>
            <a:endParaRPr/>
          </a:p>
          <a:p>
            <a:pPr marL="457200" lvl="0" indent="-311150" algn="l" rtl="0">
              <a:spcBef>
                <a:spcPts val="0"/>
              </a:spcBef>
              <a:spcAft>
                <a:spcPts val="0"/>
              </a:spcAft>
              <a:buSzPts val="1300"/>
              <a:buChar char="●"/>
            </a:pPr>
            <a:r>
              <a:rPr lang="en"/>
              <a:t>Some options we are exploring are:</a:t>
            </a:r>
            <a:endParaRPr/>
          </a:p>
          <a:p>
            <a:pPr marL="914400" lvl="1" indent="-298450" algn="l" rtl="0">
              <a:spcBef>
                <a:spcPts val="0"/>
              </a:spcBef>
              <a:spcAft>
                <a:spcPts val="0"/>
              </a:spcAft>
              <a:buSzPts val="1100"/>
              <a:buChar char="○"/>
            </a:pPr>
            <a:r>
              <a:rPr lang="en"/>
              <a:t>Plotly Dash</a:t>
            </a:r>
            <a:endParaRPr/>
          </a:p>
          <a:p>
            <a:pPr marL="1371600" lvl="2" indent="-298450" algn="l" rtl="0">
              <a:spcBef>
                <a:spcPts val="0"/>
              </a:spcBef>
              <a:spcAft>
                <a:spcPts val="0"/>
              </a:spcAft>
              <a:buSzPts val="1100"/>
              <a:buChar char="■"/>
            </a:pPr>
            <a:r>
              <a:rPr lang="en"/>
              <a:t>Flexibility, not free</a:t>
            </a:r>
            <a:endParaRPr/>
          </a:p>
          <a:p>
            <a:pPr marL="914400" lvl="1" indent="-298450" algn="l" rtl="0">
              <a:spcBef>
                <a:spcPts val="0"/>
              </a:spcBef>
              <a:spcAft>
                <a:spcPts val="0"/>
              </a:spcAft>
              <a:buSzPts val="1100"/>
              <a:buChar char="○"/>
            </a:pPr>
            <a:r>
              <a:rPr lang="en"/>
              <a:t>Tkinter</a:t>
            </a:r>
            <a:endParaRPr/>
          </a:p>
          <a:p>
            <a:pPr marL="1371600" lvl="2" indent="-298450" algn="l" rtl="0">
              <a:spcBef>
                <a:spcPts val="0"/>
              </a:spcBef>
              <a:spcAft>
                <a:spcPts val="0"/>
              </a:spcAft>
              <a:buSzPts val="1100"/>
              <a:buChar char="■"/>
            </a:pPr>
            <a:r>
              <a:rPr lang="en"/>
              <a:t>Easy and already in python standard library</a:t>
            </a:r>
            <a:endParaRPr/>
          </a:p>
          <a:p>
            <a:pPr marL="1371600" lvl="0" indent="0" algn="l" rtl="0">
              <a:lnSpc>
                <a:spcPct val="100000"/>
              </a:lnSpc>
              <a:spcBef>
                <a:spcPts val="1200"/>
              </a:spcBef>
              <a:spcAft>
                <a:spcPts val="0"/>
              </a:spcAft>
              <a:buNone/>
            </a:pPr>
            <a:endParaRPr/>
          </a:p>
          <a:p>
            <a:pPr marL="457200" lvl="0" indent="-311150" algn="l" rtl="0">
              <a:spcBef>
                <a:spcPts val="0"/>
              </a:spcBef>
              <a:spcAft>
                <a:spcPts val="0"/>
              </a:spcAft>
              <a:buSzPts val="1300"/>
              <a:buChar char="●"/>
            </a:pPr>
            <a:r>
              <a:rPr lang="en"/>
              <a:t>Using Python makes it extremely simple to send commands via a serial protocol</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FFD966"/>
      </a:lt2>
      <a:accent1>
        <a:srgbClr val="4A86E8"/>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755</Words>
  <Application>Microsoft Office PowerPoint</Application>
  <PresentationFormat>On-screen Show (16:9)</PresentationFormat>
  <Paragraphs>77</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Montserrat</vt:lpstr>
      <vt:lpstr>Lato</vt:lpstr>
      <vt:lpstr>Trebuchet MS</vt:lpstr>
      <vt:lpstr>Arial</vt:lpstr>
      <vt:lpstr>Focus</vt:lpstr>
      <vt:lpstr>NASA Vestibular Chair</vt:lpstr>
      <vt:lpstr>Overview</vt:lpstr>
      <vt:lpstr>Initial Problems &amp; Concerns</vt:lpstr>
      <vt:lpstr>Sprint 1 Timeline</vt:lpstr>
      <vt:lpstr>Chair Demo</vt:lpstr>
      <vt:lpstr>Motor Controller Progress</vt:lpstr>
      <vt:lpstr>Additional Controller Considerations: Raspberry Pi</vt:lpstr>
      <vt:lpstr>Additional Controller Considerations: Directionality Indicator </vt:lpstr>
      <vt:lpstr>Web Interface Progress</vt:lpstr>
      <vt:lpstr>Summary</vt:lpstr>
      <vt:lpstr>Where We Are Going</vt:lpstr>
      <vt:lpstr>Special 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NASA Vestibular Chair</dc:title>
  <dc:creator>Miles Osborne</dc:creator>
  <cp:lastModifiedBy>Miles Osborne</cp:lastModifiedBy>
  <cp:revision>1</cp:revision>
  <dcterms:modified xsi:type="dcterms:W3CDTF">2022-10-26T02:44:39Z</dcterms:modified>
</cp:coreProperties>
</file>